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4660"/>
  </p:normalViewPr>
  <p:slideViewPr>
    <p:cSldViewPr snapToGrid="0">
      <p:cViewPr>
        <p:scale>
          <a:sx n="100" d="100"/>
          <a:sy n="100" d="100"/>
        </p:scale>
        <p:origin x="912" y="72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B16B-5236-4E80-804C-A2EA53AECDEB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B19-5DD4-422C-A0C5-515AF4C9B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00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B16B-5236-4E80-804C-A2EA53AECDEB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B19-5DD4-422C-A0C5-515AF4C9B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0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B16B-5236-4E80-804C-A2EA53AECDEB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B19-5DD4-422C-A0C5-515AF4C9B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47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B16B-5236-4E80-804C-A2EA53AECDEB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B19-5DD4-422C-A0C5-515AF4C9B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61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B16B-5236-4E80-804C-A2EA53AECDEB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B19-5DD4-422C-A0C5-515AF4C9B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4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B16B-5236-4E80-804C-A2EA53AECDEB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B19-5DD4-422C-A0C5-515AF4C9B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07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B16B-5236-4E80-804C-A2EA53AECDEB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B19-5DD4-422C-A0C5-515AF4C9B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5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B16B-5236-4E80-804C-A2EA53AECDEB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B19-5DD4-422C-A0C5-515AF4C9B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57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B16B-5236-4E80-804C-A2EA53AECDEB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B19-5DD4-422C-A0C5-515AF4C9B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12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B16B-5236-4E80-804C-A2EA53AECDEB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B19-5DD4-422C-A0C5-515AF4C9B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96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B16B-5236-4E80-804C-A2EA53AECDEB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2B19-5DD4-422C-A0C5-515AF4C9B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16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5B16B-5236-4E80-804C-A2EA53AECDEB}" type="datetimeFigureOut">
              <a:rPr kumimoji="1" lang="ja-JP" altLang="en-US" smtClean="0"/>
              <a:t>2024/9/6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2B19-5DD4-422C-A0C5-515AF4C9BB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87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26442FB-3C77-3665-0AED-22004D5E0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r="19480"/>
          <a:stretch/>
        </p:blipFill>
        <p:spPr>
          <a:xfrm rot="16200000">
            <a:off x="4060651" y="-236494"/>
            <a:ext cx="2893680" cy="376035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1000"/>
              </a:srgbClr>
            </a:outerShdw>
          </a:effec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C609D29-EBD2-F0F2-81C8-81F259525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8" r="20048"/>
          <a:stretch/>
        </p:blipFill>
        <p:spPr>
          <a:xfrm>
            <a:off x="134857" y="196846"/>
            <a:ext cx="3498956" cy="350286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95B290A-8502-5BAA-0907-8A2ADC739BF0}"/>
              </a:ext>
            </a:extLst>
          </p:cNvPr>
          <p:cNvSpPr/>
          <p:nvPr/>
        </p:nvSpPr>
        <p:spPr>
          <a:xfrm>
            <a:off x="8267517" y="5428400"/>
            <a:ext cx="3167254" cy="3909935"/>
          </a:xfrm>
          <a:prstGeom prst="rect">
            <a:avLst/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E5006945-AFA7-222B-1A26-8C3C69115905}"/>
              </a:ext>
            </a:extLst>
          </p:cNvPr>
          <p:cNvSpPr/>
          <p:nvPr/>
        </p:nvSpPr>
        <p:spPr>
          <a:xfrm>
            <a:off x="-4048541" y="5169931"/>
            <a:ext cx="3306685" cy="39099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8953371" y="7874822"/>
            <a:ext cx="1635126" cy="232276"/>
            <a:chOff x="4692579" y="3386408"/>
            <a:chExt cx="1635126" cy="301502"/>
          </a:xfrm>
        </p:grpSpPr>
        <p:sp>
          <p:nvSpPr>
            <p:cNvPr id="22" name="サブタイトル 2"/>
            <p:cNvSpPr txBox="1">
              <a:spLocks/>
            </p:cNvSpPr>
            <p:nvPr/>
          </p:nvSpPr>
          <p:spPr>
            <a:xfrm>
              <a:off x="4692579" y="3386408"/>
              <a:ext cx="1635126" cy="24835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1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詳細は裏面へ</a:t>
              </a:r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>
              <a:off x="4755472" y="3687910"/>
              <a:ext cx="14110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D09EB0E2-98BA-4364-5746-425D49A5253B}"/>
              </a:ext>
            </a:extLst>
          </p:cNvPr>
          <p:cNvSpPr txBox="1">
            <a:spLocks/>
          </p:cNvSpPr>
          <p:nvPr/>
        </p:nvSpPr>
        <p:spPr>
          <a:xfrm>
            <a:off x="-4407613" y="6137538"/>
            <a:ext cx="4884827" cy="5349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4200" indent="-4394200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②災害ボラセンスタッフ養成講座（実践編）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日　時：２月９日（金）１０時００分～１６時３０分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05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（入室・受付開始　</a:t>
            </a:r>
            <a:r>
              <a:rPr lang="en-US" altLang="ja-JP" sz="105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105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r>
              <a:rPr lang="en-US" altLang="ja-JP" sz="105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105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分）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会　場：流山市ケアセンター　研修室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対　象：災害ボランティア入門講座等受講された方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災害ボラセン運営スタッフとして活動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いただける方（市内在住・在勤・在学の方）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申込方法：１</a:t>
            </a:r>
            <a:r>
              <a:rPr lang="en-US" altLang="ja-JP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</a:t>
            </a:r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１５から受付（先着順）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電話・ファックス・メールにて（氏名・住所・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電話番号・メールアドレス）にてボランティアセンターまで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/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講　師：公益社団法人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ＳＬ災害ボランティアネットワーク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▽会場：流山市ケアセンター　</a:t>
            </a:r>
            <a:r>
              <a:rPr lang="en-US" altLang="ja-JP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4F</a:t>
            </a:r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研修室　</a:t>
            </a:r>
          </a:p>
          <a:p>
            <a:pPr marL="4394200" indent="-4394200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▽費用：無料　▽定員：各３０名（先着順、定員になり次第締め切り）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▽持ち物等：筆記用具、飲み物、マスク、動きやすい服装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▽その他：手話通訳・要約筆記の用意があります。必要な方はお申し出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ください。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▽申し込み先：電話、ＦＡＸまたはＥメールでボランティアセンターに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/>
            <a:r>
              <a:rPr lang="ja-JP" altLang="en-US" sz="105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お申し込みください。</a:t>
            </a:r>
            <a:endParaRPr lang="en-US" altLang="ja-JP" sz="105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04696A1-F359-3E00-073F-A82CC72EA3FB}"/>
              </a:ext>
            </a:extLst>
          </p:cNvPr>
          <p:cNvGrpSpPr/>
          <p:nvPr/>
        </p:nvGrpSpPr>
        <p:grpSpPr>
          <a:xfrm>
            <a:off x="311639" y="9017625"/>
            <a:ext cx="7442233" cy="1477337"/>
            <a:chOff x="28763" y="8957710"/>
            <a:chExt cx="7532733" cy="1682571"/>
          </a:xfrm>
        </p:grpSpPr>
        <p:sp>
          <p:nvSpPr>
            <p:cNvPr id="9" name="角丸四角形 14">
              <a:extLst>
                <a:ext uri="{FF2B5EF4-FFF2-40B4-BE49-F238E27FC236}">
                  <a16:creationId xmlns:a16="http://schemas.microsoft.com/office/drawing/2014/main" id="{2D885538-86BD-E253-F40E-970FF90D7061}"/>
                </a:ext>
              </a:extLst>
            </p:cNvPr>
            <p:cNvSpPr/>
            <p:nvPr/>
          </p:nvSpPr>
          <p:spPr>
            <a:xfrm>
              <a:off x="28763" y="8957710"/>
              <a:ext cx="7012842" cy="1682571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サブタイトル 2">
              <a:extLst>
                <a:ext uri="{FF2B5EF4-FFF2-40B4-BE49-F238E27FC236}">
                  <a16:creationId xmlns:a16="http://schemas.microsoft.com/office/drawing/2014/main" id="{313BA6E4-3689-FB66-49DC-5A4771A598D7}"/>
                </a:ext>
              </a:extLst>
            </p:cNvPr>
            <p:cNvSpPr txBox="1">
              <a:spLocks/>
            </p:cNvSpPr>
            <p:nvPr/>
          </p:nvSpPr>
          <p:spPr>
            <a:xfrm>
              <a:off x="267979" y="9178788"/>
              <a:ext cx="7293517" cy="12404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500"/>
                </a:lnSpc>
              </a:pPr>
              <a:r>
                <a:rPr lang="en-US" altLang="ja-JP" sz="17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【</a:t>
              </a:r>
              <a:r>
                <a:rPr lang="ja-JP" altLang="en-US" sz="17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主催：申し込み先</a:t>
              </a:r>
              <a:r>
                <a:rPr lang="en-US" altLang="ja-JP" sz="15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】</a:t>
              </a:r>
              <a:r>
                <a:rPr lang="ja-JP" altLang="en-US" sz="15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流山市社会福祉協議会ボランティアセンター</a:t>
              </a:r>
              <a:endParaRPr lang="en-US" altLang="ja-JP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l">
                <a:lnSpc>
                  <a:spcPts val="1500"/>
                </a:lnSpc>
              </a:pPr>
              <a:r>
                <a:rPr lang="ja-JP" altLang="en-US" sz="15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                         （流山市平和台</a:t>
              </a:r>
              <a:r>
                <a:rPr lang="en-US" altLang="ja-JP" sz="15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2-1-2</a:t>
              </a:r>
              <a:r>
                <a:rPr lang="ja-JP" altLang="en-US" sz="15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ケアセンター内）</a:t>
              </a:r>
              <a:endParaRPr lang="en-US" altLang="ja-JP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l">
                <a:lnSpc>
                  <a:spcPts val="1500"/>
                </a:lnSpc>
              </a:pPr>
              <a:r>
                <a:rPr lang="ja-JP" altLang="en-US" sz="15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　　　電話：</a:t>
              </a:r>
              <a:r>
                <a:rPr lang="en-US" altLang="ja-JP" sz="15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04-7159-4939</a:t>
              </a:r>
              <a:r>
                <a:rPr lang="ja-JP" altLang="en-US" sz="15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　ＦＡＸ：</a:t>
              </a:r>
              <a:r>
                <a:rPr lang="en-US" altLang="ja-JP" sz="15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04-7159-4736</a:t>
              </a:r>
            </a:p>
            <a:p>
              <a:pPr algn="l">
                <a:lnSpc>
                  <a:spcPts val="1500"/>
                </a:lnSpc>
              </a:pPr>
              <a:r>
                <a:rPr lang="ja-JP" altLang="en-US" sz="15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　　　Ｅメール：</a:t>
              </a:r>
              <a:r>
                <a:rPr lang="en-US" altLang="ja-JP" sz="15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volcen@nagareyamashakyo.com</a:t>
              </a:r>
              <a:endParaRPr lang="ja-JP" altLang="en-US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C2F8EA9C-501C-24AC-3DC9-A891FCCEC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1283" y="4127798"/>
            <a:ext cx="2894464" cy="2170849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77992661-95CD-05B9-5775-7957E5C890D4}"/>
              </a:ext>
            </a:extLst>
          </p:cNvPr>
          <p:cNvSpPr txBox="1">
            <a:spLocks/>
          </p:cNvSpPr>
          <p:nvPr/>
        </p:nvSpPr>
        <p:spPr>
          <a:xfrm>
            <a:off x="522267" y="5928315"/>
            <a:ext cx="6651285" cy="28115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28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令和６年</a:t>
            </a:r>
            <a:r>
              <a:rPr lang="en-US" altLang="ja-JP" sz="28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11</a:t>
            </a:r>
            <a:r>
              <a:rPr lang="ja-JP" altLang="en-US" sz="28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lang="en-US" altLang="ja-JP" sz="28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16</a:t>
            </a:r>
            <a:r>
              <a:rPr lang="ja-JP" altLang="en-US" sz="28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日（土） </a:t>
            </a:r>
            <a:r>
              <a:rPr lang="en-US" altLang="ja-JP" sz="22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</a:t>
            </a:r>
            <a:r>
              <a:rPr lang="ja-JP" altLang="en-US" sz="22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</a:t>
            </a:r>
            <a:r>
              <a:rPr lang="en-US" altLang="ja-JP" sz="22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  <a:r>
              <a:rPr lang="ja-JP" altLang="en-US" sz="22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分～</a:t>
            </a:r>
            <a:r>
              <a:rPr lang="en-US" altLang="ja-JP" sz="22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16</a:t>
            </a:r>
            <a:r>
              <a:rPr lang="ja-JP" altLang="en-US" sz="22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</a:t>
            </a:r>
            <a:endParaRPr lang="en-US" altLang="ja-JP" sz="2200" b="1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24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　　　　　　　</a:t>
            </a:r>
            <a:r>
              <a:rPr lang="ja-JP" altLang="en-US" sz="16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　　　　　 　　　　   </a:t>
            </a:r>
            <a:r>
              <a:rPr lang="ja-JP" altLang="en-US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（受付９時</a:t>
            </a:r>
            <a:r>
              <a:rPr lang="en-US" altLang="ja-JP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分より）</a:t>
            </a:r>
            <a:endParaRPr lang="en-US" altLang="ja-JP" b="1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内容：災害ボランティアセンターのしくみとコーディネーターの役割</a:t>
            </a:r>
            <a:endParaRPr lang="en-US" altLang="ja-JP" sz="16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災害ボランティアセンター各班のながれ・模擬演習　</a:t>
            </a:r>
            <a:endParaRPr lang="en-US" altLang="ja-JP" sz="16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講師：</a:t>
            </a:r>
            <a:r>
              <a:rPr lang="en-US" altLang="ja-JP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SL</a:t>
            </a: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災害ボランティアネットワーク</a:t>
            </a:r>
            <a:endParaRPr lang="en-US" altLang="ja-JP" sz="16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常任理事　天寺純香氏　</a:t>
            </a:r>
            <a:endParaRPr lang="en-US" altLang="ja-JP" sz="16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6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対象：入門講座受講者・活動経験者・災害支援に関心のある方</a:t>
            </a:r>
            <a:endParaRPr lang="en-US" altLang="ja-JP" sz="1600" b="1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6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災害ボランティアコーディネーターとして活動いただける方　</a:t>
            </a:r>
            <a:endParaRPr lang="en-US" altLang="ja-JP" sz="1600" b="1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1074738" indent="-1074738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6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定員：３０名</a:t>
            </a:r>
            <a:endParaRPr lang="en-US" altLang="ja-JP" sz="1600" b="1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E0BE3BD-8465-A984-9520-9F5CCE745795}"/>
              </a:ext>
            </a:extLst>
          </p:cNvPr>
          <p:cNvGrpSpPr/>
          <p:nvPr/>
        </p:nvGrpSpPr>
        <p:grpSpPr>
          <a:xfrm>
            <a:off x="10446055" y="5750745"/>
            <a:ext cx="1977432" cy="825347"/>
            <a:chOff x="4763100" y="3536803"/>
            <a:chExt cx="1977432" cy="824146"/>
          </a:xfrm>
        </p:grpSpPr>
        <p:sp>
          <p:nvSpPr>
            <p:cNvPr id="29" name="矢印: 右 28">
              <a:extLst>
                <a:ext uri="{FF2B5EF4-FFF2-40B4-BE49-F238E27FC236}">
                  <a16:creationId xmlns:a16="http://schemas.microsoft.com/office/drawing/2014/main" id="{13D29630-92BE-7BC3-C26D-2BF4124EDBDD}"/>
                </a:ext>
              </a:extLst>
            </p:cNvPr>
            <p:cNvSpPr/>
            <p:nvPr/>
          </p:nvSpPr>
          <p:spPr>
            <a:xfrm>
              <a:off x="4763100" y="3536803"/>
              <a:ext cx="1847916" cy="824146"/>
            </a:xfrm>
            <a:prstGeom prst="rightArrow">
              <a:avLst>
                <a:gd name="adj1" fmla="val 50000"/>
                <a:gd name="adj2" fmla="val 7881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4" name="サブタイトル 2">
              <a:extLst>
                <a:ext uri="{FF2B5EF4-FFF2-40B4-BE49-F238E27FC236}">
                  <a16:creationId xmlns:a16="http://schemas.microsoft.com/office/drawing/2014/main" id="{96F672CA-D4EE-C976-13B5-28DD78EC6789}"/>
                </a:ext>
              </a:extLst>
            </p:cNvPr>
            <p:cNvSpPr txBox="1">
              <a:spLocks/>
            </p:cNvSpPr>
            <p:nvPr/>
          </p:nvSpPr>
          <p:spPr>
            <a:xfrm>
              <a:off x="4860760" y="3786528"/>
              <a:ext cx="1879772" cy="2962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2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詳細は裏面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D19700CB-663B-D02E-D893-6145BADD3AC3}"/>
              </a:ext>
            </a:extLst>
          </p:cNvPr>
          <p:cNvGrpSpPr/>
          <p:nvPr/>
        </p:nvGrpSpPr>
        <p:grpSpPr>
          <a:xfrm>
            <a:off x="7987962" y="679649"/>
            <a:ext cx="2439218" cy="1300128"/>
            <a:chOff x="7065871" y="487256"/>
            <a:chExt cx="2439218" cy="1300128"/>
          </a:xfrm>
        </p:grpSpPr>
        <p:sp>
          <p:nvSpPr>
            <p:cNvPr id="7" name="サブタイトル 2"/>
            <p:cNvSpPr txBox="1">
              <a:spLocks/>
            </p:cNvSpPr>
            <p:nvPr/>
          </p:nvSpPr>
          <p:spPr>
            <a:xfrm>
              <a:off x="7065871" y="1134513"/>
              <a:ext cx="2439218" cy="65287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kumimoji="1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受講者募集</a:t>
              </a:r>
              <a:r>
                <a:rPr lang="en-US" altLang="ja-JP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!!</a:t>
              </a:r>
              <a:endPara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3D3B028C-2397-CC09-C485-12A7FD95413D}"/>
                </a:ext>
              </a:extLst>
            </p:cNvPr>
            <p:cNvSpPr/>
            <p:nvPr/>
          </p:nvSpPr>
          <p:spPr>
            <a:xfrm>
              <a:off x="7065871" y="487256"/>
              <a:ext cx="2439218" cy="64725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1" name="サブタイトル 2">
            <a:extLst>
              <a:ext uri="{FF2B5EF4-FFF2-40B4-BE49-F238E27FC236}">
                <a16:creationId xmlns:a16="http://schemas.microsoft.com/office/drawing/2014/main" id="{733D931C-B041-2706-C2DE-638745212F9A}"/>
              </a:ext>
            </a:extLst>
          </p:cNvPr>
          <p:cNvSpPr txBox="1">
            <a:spLocks/>
          </p:cNvSpPr>
          <p:nvPr/>
        </p:nvSpPr>
        <p:spPr>
          <a:xfrm>
            <a:off x="-6090446" y="1842170"/>
            <a:ext cx="6457368" cy="18153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①②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申込方法：９月２１日（土）から受付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（先着順）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>
              <a:lnSpc>
                <a:spcPct val="100000"/>
              </a:lnSpc>
              <a:spcBef>
                <a:spcPts val="0"/>
              </a:spcBef>
            </a:pP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電話・ファックス・メールにてボランティアセンターまで（土曜閉館）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氏名・住所・連絡先（電話・メール等）明記の上、お申し込みください。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会場：流山市ケアセンター　研修室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対象：災害ボランティア入門講座等受講済みの方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災害ボランティア経験者、ボランティア登録者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（市内在住・在勤・在学の方）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>
              <a:lnSpc>
                <a:spcPct val="100000"/>
              </a:lnSpc>
              <a:spcBef>
                <a:spcPts val="0"/>
              </a:spcBef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2952" y="2718869"/>
            <a:ext cx="7272043" cy="727339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144000" rIns="144000">
            <a:noAutofit/>
          </a:bodyPr>
          <a:lstStyle/>
          <a:p>
            <a:pPr algn="just">
              <a:lnSpc>
                <a:spcPct val="0"/>
              </a:lnSpc>
            </a:pPr>
            <a:br>
              <a:rPr lang="en-US" altLang="ja-JP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①災害ボランティア入門講座</a:t>
            </a:r>
            <a:br>
              <a:rPr lang="en-US" altLang="ja-JP" sz="3200" b="1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lang="ja-JP" altLang="en-US" sz="3200" b="1" dirty="0">
              <a:solidFill>
                <a:schemeClr val="accent6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3C4B6248-3308-631C-700D-EBDA8159F4EE}"/>
              </a:ext>
            </a:extLst>
          </p:cNvPr>
          <p:cNvSpPr txBox="1">
            <a:spLocks/>
          </p:cNvSpPr>
          <p:nvPr/>
        </p:nvSpPr>
        <p:spPr>
          <a:xfrm>
            <a:off x="209575" y="5037698"/>
            <a:ext cx="7105626" cy="121185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br>
              <a:rPr lang="en-US" altLang="ja-JP" sz="32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32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</a:t>
            </a:r>
            <a:r>
              <a:rPr lang="ja-JP" altLang="en-US" sz="30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災害ボランティアコーディネーター</a:t>
            </a:r>
            <a:br>
              <a:rPr lang="en-US" altLang="ja-JP" sz="30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3000" b="1" dirty="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　　　　　　　　　　　　　　　　　　　　　　　 養 成 講 座</a:t>
            </a: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129914" y="3402995"/>
            <a:ext cx="7272043" cy="18153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令和６年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１月２日（土）</a:t>
            </a:r>
            <a:r>
              <a:rPr lang="en-US" altLang="ja-JP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r>
              <a:rPr lang="en-US" altLang="ja-JP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分～</a:t>
            </a:r>
            <a:r>
              <a:rPr lang="en-US" altLang="ja-JP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endParaRPr lang="en-US" altLang="ja-JP" sz="2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6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内容：災害ボランティアセンターの概要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受付９時</a:t>
            </a:r>
            <a:r>
              <a:rPr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分より）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6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ボランティアの心構えについて    </a:t>
            </a:r>
            <a:endParaRPr lang="en-US" altLang="ja-JP" sz="16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6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講師：流山市社会福祉協議会職員　</a:t>
            </a:r>
            <a:endParaRPr lang="en-US" altLang="ja-JP" sz="16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対象：市内在住・在勤・在学の方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定員：４０名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/>
            <a:endParaRPr lang="en-US" altLang="ja-JP" sz="1500" dirty="0">
              <a:solidFill>
                <a:schemeClr val="accent6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id="{7C7F6220-568C-6990-3FDF-0DB4DA0F1877}"/>
              </a:ext>
            </a:extLst>
          </p:cNvPr>
          <p:cNvSpPr txBox="1">
            <a:spLocks/>
          </p:cNvSpPr>
          <p:nvPr/>
        </p:nvSpPr>
        <p:spPr>
          <a:xfrm>
            <a:off x="8242066" y="4216533"/>
            <a:ext cx="6457368" cy="20937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③申込方法：９月２１日（土）から受付</a:t>
            </a:r>
            <a:r>
              <a:rPr lang="en-US" altLang="ja-JP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（先着順）</a:t>
            </a:r>
            <a:endParaRPr lang="en-US" altLang="ja-JP" sz="15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>
              <a:lnSpc>
                <a:spcPct val="100000"/>
              </a:lnSpc>
              <a:spcBef>
                <a:spcPts val="0"/>
              </a:spcBef>
            </a:pPr>
            <a:r>
              <a:rPr lang="en-US" altLang="ja-JP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電話・ファックス・メールにてボランティアセンターまで（土曜閉館）</a:t>
            </a:r>
            <a:endParaRPr lang="en-US" altLang="ja-JP" sz="15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氏名・住所・連絡先（電話・メール等）明記の上、お申し込みください。</a:t>
            </a:r>
            <a:endParaRPr lang="en-US" altLang="ja-JP" sz="15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7" name="Picture 14" descr="吹き出し イラスト クローバーと花 | 無料イラスト素材｜素材ラボ">
            <a:extLst>
              <a:ext uri="{FF2B5EF4-FFF2-40B4-BE49-F238E27FC236}">
                <a16:creationId xmlns:a16="http://schemas.microsoft.com/office/drawing/2014/main" id="{EACB463B-C442-F1C0-0495-F3EB58A40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851">
            <a:off x="12893567" y="5487469"/>
            <a:ext cx="1384731" cy="10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ソース画像を表示">
            <a:extLst>
              <a:ext uri="{FF2B5EF4-FFF2-40B4-BE49-F238E27FC236}">
                <a16:creationId xmlns:a16="http://schemas.microsoft.com/office/drawing/2014/main" id="{52857A67-8706-8A38-C38B-9708A83F5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" t="93502" r="3284" b="-1150"/>
          <a:stretch/>
        </p:blipFill>
        <p:spPr bwMode="auto">
          <a:xfrm>
            <a:off x="10184358" y="8159997"/>
            <a:ext cx="3711977" cy="2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1B6D399-1285-084E-927D-2857A5D368A7}"/>
              </a:ext>
            </a:extLst>
          </p:cNvPr>
          <p:cNvCxnSpPr>
            <a:cxnSpLocks/>
          </p:cNvCxnSpPr>
          <p:nvPr/>
        </p:nvCxnSpPr>
        <p:spPr>
          <a:xfrm>
            <a:off x="601350" y="3831228"/>
            <a:ext cx="627934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B02113E-A3C1-6E29-7EA8-E5B78C560771}"/>
              </a:ext>
            </a:extLst>
          </p:cNvPr>
          <p:cNvSpPr txBox="1"/>
          <p:nvPr/>
        </p:nvSpPr>
        <p:spPr>
          <a:xfrm>
            <a:off x="2450119" y="8554228"/>
            <a:ext cx="479010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詳細・申し込み先等については、裏面をごらんください。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16F0040-9452-237F-783D-94E917586393}"/>
              </a:ext>
            </a:extLst>
          </p:cNvPr>
          <p:cNvSpPr txBox="1"/>
          <p:nvPr/>
        </p:nvSpPr>
        <p:spPr>
          <a:xfrm>
            <a:off x="8242066" y="3038536"/>
            <a:ext cx="10485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94200" indent="-4394200"/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会場：流山市ケアセンター（平和台２丁目）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/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費用：無料　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/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持ち物等：①②筆記用具、飲み物、マスク　②昼食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9D4B108-6277-4EA4-B867-59C335A79620}"/>
              </a:ext>
            </a:extLst>
          </p:cNvPr>
          <p:cNvCxnSpPr>
            <a:cxnSpLocks/>
          </p:cNvCxnSpPr>
          <p:nvPr/>
        </p:nvCxnSpPr>
        <p:spPr>
          <a:xfrm>
            <a:off x="522267" y="6579796"/>
            <a:ext cx="627934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角丸四角形 24"/>
          <p:cNvSpPr/>
          <p:nvPr/>
        </p:nvSpPr>
        <p:spPr>
          <a:xfrm>
            <a:off x="8475151" y="6310294"/>
            <a:ext cx="1709207" cy="4177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参加費無料</a:t>
            </a:r>
          </a:p>
        </p:txBody>
      </p:sp>
      <p:pic>
        <p:nvPicPr>
          <p:cNvPr id="15" name="Picture 14" descr="吹き出し イラスト クローバーと花 | 無料イラスト素材｜素材ラボ">
            <a:extLst>
              <a:ext uri="{FF2B5EF4-FFF2-40B4-BE49-F238E27FC236}">
                <a16:creationId xmlns:a16="http://schemas.microsoft.com/office/drawing/2014/main" id="{B60FBCE4-DBEE-8092-3A11-811596767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65" y="4339833"/>
            <a:ext cx="2396415" cy="8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サブタイトル 2">
            <a:extLst>
              <a:ext uri="{FF2B5EF4-FFF2-40B4-BE49-F238E27FC236}">
                <a16:creationId xmlns:a16="http://schemas.microsoft.com/office/drawing/2014/main" id="{A2BA3975-27DF-46BC-A187-E6A3F5AF7914}"/>
              </a:ext>
            </a:extLst>
          </p:cNvPr>
          <p:cNvSpPr txBox="1">
            <a:spLocks/>
          </p:cNvSpPr>
          <p:nvPr/>
        </p:nvSpPr>
        <p:spPr>
          <a:xfrm>
            <a:off x="4978513" y="4469107"/>
            <a:ext cx="2439218" cy="6528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受講者募集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!!</a:t>
            </a: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453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77744" y="7868884"/>
            <a:ext cx="7098212" cy="2020603"/>
          </a:xfrm>
          <a:prstGeom prst="rect">
            <a:avLst/>
          </a:prstGeom>
          <a:solidFill>
            <a:sysClr val="window" lastClr="FFFFFF"/>
          </a:solidFill>
          <a:ln w="317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500"/>
              </a:lnSpc>
            </a:pPr>
            <a:r>
              <a:rPr lang="en-US" altLang="ja-JP" sz="1200" kern="100" spc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【</a:t>
            </a:r>
            <a:r>
              <a:rPr lang="ja-JP" altLang="en-US" sz="1200" kern="100" spc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会場への交通アクセス</a:t>
            </a:r>
            <a:r>
              <a:rPr lang="en-US" altLang="ja-JP" sz="1200" kern="100" spc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】</a:t>
            </a:r>
            <a:r>
              <a:rPr lang="ja-JP" altLang="en-US" sz="1200" kern="100" spc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</a:p>
          <a:p>
            <a:pPr>
              <a:lnSpc>
                <a:spcPts val="1500"/>
              </a:lnSpc>
            </a:pP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　</a:t>
            </a:r>
            <a:r>
              <a:rPr 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○</a:t>
            </a: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流鉄流山線「流山駅」下車徒歩約</a:t>
            </a:r>
            <a:r>
              <a:rPr 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3</a:t>
            </a: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分</a:t>
            </a:r>
            <a:endParaRPr lang="ja-JP" altLang="en-US" sz="1200" kern="100" spc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　</a:t>
            </a:r>
            <a:r>
              <a:rPr 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○</a:t>
            </a: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つくばエクスプレス（ＴＸ）「流山セントラルパーク駅」下車徒歩約</a:t>
            </a:r>
            <a:r>
              <a:rPr 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15</a:t>
            </a: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分</a:t>
            </a:r>
            <a:endParaRPr lang="ja-JP" altLang="en-US" sz="1200" kern="100" spc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　○</a:t>
            </a: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南流山駅北口からバス</a:t>
            </a:r>
            <a:br>
              <a:rPr 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</a:br>
            <a:r>
              <a:rPr 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   </a:t>
            </a: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　東武バス：「流山おおたかの森駅西口」または「クリーンセンター」行き「流山市役所入口」下車徒歩約</a:t>
            </a:r>
            <a:r>
              <a:rPr 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5</a:t>
            </a: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分</a:t>
            </a:r>
            <a:br>
              <a:rPr lang="en-US" altLang="ja-JP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</a:b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　○</a:t>
            </a: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流山おおたかの森駅西口からバス</a:t>
            </a:r>
            <a:br>
              <a:rPr 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</a:b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　   東武バス：「南流山駅」行き「流山市役所入口」下車徒歩約</a:t>
            </a:r>
            <a:r>
              <a:rPr 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5</a:t>
            </a: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分</a:t>
            </a:r>
            <a:br>
              <a:rPr 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</a:b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　   京成バス：「平和台駅入口・流山市役所経由 流山おおたかの森駅西口循環」または 「流山市役所経由</a:t>
            </a:r>
            <a:endParaRPr lang="en-US" altLang="ja-JP" sz="1200" kern="0" dirty="0">
              <a:solidFill>
                <a:srgbClr val="333333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                    </a:t>
            </a: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流山おおたかの森駅西口循環」行き流山市役所」下車徒歩約</a:t>
            </a:r>
            <a:r>
              <a:rPr 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3</a:t>
            </a:r>
            <a:r>
              <a:rPr lang="ja-JP" altLang="en-US" sz="1200" kern="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ＭＳ Ｐゴシック" panose="020B0600070205080204" pitchFamily="50" charset="-128"/>
              </a:rPr>
              <a:t>分</a:t>
            </a:r>
            <a:endParaRPr lang="ja-JP" altLang="en-US" sz="1200" kern="100" spc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AF62A3BD-3C2D-B90D-C2BC-8CAB865395F9}"/>
              </a:ext>
            </a:extLst>
          </p:cNvPr>
          <p:cNvSpPr txBox="1">
            <a:spLocks/>
          </p:cNvSpPr>
          <p:nvPr/>
        </p:nvSpPr>
        <p:spPr>
          <a:xfrm>
            <a:off x="362493" y="116419"/>
            <a:ext cx="6834687" cy="20107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ts val="1700"/>
              </a:lnSpc>
              <a:spcBef>
                <a:spcPts val="0"/>
              </a:spcBef>
            </a:pPr>
            <a:r>
              <a:rPr lang="ja-JP" altLang="en-US" sz="1400" kern="100" spc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 </a:t>
            </a:r>
            <a:r>
              <a:rPr lang="ja-JP" altLang="ja-JP" sz="1400" kern="100" spc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大規模災害発生時には</a:t>
            </a:r>
            <a:r>
              <a:rPr lang="ja-JP" altLang="en-US" sz="1400" kern="100" spc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、社会福祉協議会が</a:t>
            </a:r>
            <a:r>
              <a:rPr lang="ja-JP" altLang="ja-JP" sz="1400" kern="100" spc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災害ボランティアセンター</a:t>
            </a:r>
            <a:r>
              <a:rPr lang="ja-JP" altLang="en-US" sz="1400" kern="100" spc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が立ち上げられ、</a:t>
            </a:r>
            <a:r>
              <a:rPr lang="ja-JP" altLang="ja-JP" sz="1400" kern="100" spc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災害ボランティアが災害支援の大きな力となります。</a:t>
            </a:r>
            <a:endParaRPr lang="ja-JP" altLang="ja-JP" sz="14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R="157480" algn="l">
              <a:lnSpc>
                <a:spcPts val="1700"/>
              </a:lnSpc>
            </a:pPr>
            <a:r>
              <a:rPr lang="ja-JP" altLang="en-US" sz="1400" kern="100" spc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　入門講座</a:t>
            </a:r>
            <a:r>
              <a:rPr lang="ja-JP" altLang="ja-JP" sz="1400" kern="100" spc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では、一人でも多くの方に災害ボランティアとして主体的に参加・協力していただけるよう、災害ボランティアとしての心構えや災害ボランティアセンターについて</a:t>
            </a:r>
            <a:r>
              <a:rPr lang="ja-JP" altLang="en-US" sz="1400" kern="100" spc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の</a:t>
            </a:r>
            <a:r>
              <a:rPr lang="ja-JP" altLang="ja-JP" sz="1400" kern="100" spc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基礎</a:t>
            </a:r>
            <a:r>
              <a:rPr lang="ja-JP" altLang="en-US" sz="1400" kern="100" spc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について学んでいただき、災害ボランティアコーディネーター養成講座では、</a:t>
            </a:r>
            <a:r>
              <a:rPr lang="ja-JP" altLang="ja-JP" sz="1400" kern="100" spc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ボランティアが円滑に活動につながるよう</a:t>
            </a:r>
            <a:r>
              <a:rPr lang="ja-JP" altLang="en-US" sz="1400" kern="100" spc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ボランティアの受付から被災者のニーズを把握して、ボランティアと結びつける役割を担う災害ボランティアコーディネーターの養成を目的として開催します。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/>
            <a:r>
              <a:rPr lang="ja-JP" altLang="en-US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</a:t>
            </a:r>
            <a:endParaRPr lang="en-US" altLang="ja-JP" sz="15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3C5F0F5-0EC7-FB91-31C7-1FA2E4580107}"/>
              </a:ext>
            </a:extLst>
          </p:cNvPr>
          <p:cNvGrpSpPr/>
          <p:nvPr/>
        </p:nvGrpSpPr>
        <p:grpSpPr>
          <a:xfrm>
            <a:off x="1308859" y="5029124"/>
            <a:ext cx="4940439" cy="2433057"/>
            <a:chOff x="0" y="0"/>
            <a:chExt cx="3343275" cy="1485900"/>
          </a:xfrm>
        </p:grpSpPr>
        <p:sp>
          <p:nvSpPr>
            <p:cNvPr id="7" name="テキスト ボックス 2">
              <a:extLst>
                <a:ext uri="{FF2B5EF4-FFF2-40B4-BE49-F238E27FC236}">
                  <a16:creationId xmlns:a16="http://schemas.microsoft.com/office/drawing/2014/main" id="{09170B79-7ECA-4F57-DC23-F980827927DC}"/>
                </a:ext>
              </a:extLst>
            </p:cNvPr>
            <p:cNvSpPr txBox="1"/>
            <p:nvPr/>
          </p:nvSpPr>
          <p:spPr>
            <a:xfrm>
              <a:off x="0" y="0"/>
              <a:ext cx="3343275" cy="14859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609600" algn="just"/>
              <a:r>
                <a:rPr lang="en-US" sz="4800" kern="100">
                  <a:latin typeface="HG丸ｺﾞｼｯｸM-PRO" panose="020F0600000000000000" pitchFamily="50" charset="-128"/>
                  <a:ea typeface="游明朝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lang="ja-JP" altLang="en-US" sz="1050" kern="10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D597867-54DC-512F-DEC6-8B53DA643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5" y="47625"/>
              <a:ext cx="3204210" cy="1381125"/>
            </a:xfrm>
            <a:prstGeom prst="rect">
              <a:avLst/>
            </a:prstGeom>
          </p:spPr>
        </p:pic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DC3CC25-9621-E3B4-1F8D-C7104AD49CF5}"/>
              </a:ext>
            </a:extLst>
          </p:cNvPr>
          <p:cNvSpPr txBox="1"/>
          <p:nvPr/>
        </p:nvSpPr>
        <p:spPr>
          <a:xfrm>
            <a:off x="1066801" y="7460736"/>
            <a:ext cx="5715000" cy="34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8435">
              <a:lnSpc>
                <a:spcPct val="125000"/>
              </a:lnSpc>
            </a:pPr>
            <a:r>
              <a:rPr lang="ja-JP" altLang="ja-JP" sz="1400" kern="100" spc="1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※駐車場に限りがあります</a:t>
            </a:r>
            <a:r>
              <a:rPr lang="ja-JP" altLang="en-US" sz="1400" kern="100" spc="1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ので公共の交通機関</a:t>
            </a:r>
            <a:r>
              <a:rPr lang="ja-JP" altLang="ja-JP" sz="1400" kern="100" spc="1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</a:t>
            </a:r>
            <a:r>
              <a:rPr lang="ja-JP" altLang="en-US" sz="1400" kern="100" spc="1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ご</a:t>
            </a:r>
            <a:r>
              <a:rPr lang="ja-JP" altLang="ja-JP" sz="1400" kern="100" spc="1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利用</a:t>
            </a:r>
            <a:r>
              <a:rPr lang="ja-JP" altLang="en-US" sz="1400" kern="100" spc="1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ください</a:t>
            </a:r>
            <a:r>
              <a:rPr lang="en-US" altLang="ja-JP" sz="1400" kern="100" spc="1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                             </a:t>
            </a:r>
            <a:endParaRPr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9" name="サブタイトル 2">
            <a:extLst>
              <a:ext uri="{FF2B5EF4-FFF2-40B4-BE49-F238E27FC236}">
                <a16:creationId xmlns:a16="http://schemas.microsoft.com/office/drawing/2014/main" id="{CB128D7D-2A81-0850-6080-4EF131D4DF3F}"/>
              </a:ext>
            </a:extLst>
          </p:cNvPr>
          <p:cNvSpPr txBox="1">
            <a:spLocks/>
          </p:cNvSpPr>
          <p:nvPr/>
        </p:nvSpPr>
        <p:spPr>
          <a:xfrm>
            <a:off x="-6300856" y="3665797"/>
            <a:ext cx="6184240" cy="37032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講座内容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≪①入門編 ≫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（講義・図上演習）　・災害ボランティアセンターのしくみと役割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講師：公益社団法人　ＳＬ災害ボランティアネットワーク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074738" indent="-1074738" algn="l">
              <a:lnSpc>
                <a:spcPct val="100000"/>
              </a:lnSpc>
              <a:spcBef>
                <a:spcPts val="0"/>
              </a:spcBef>
            </a:pP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≪②実践編 ≫</a:t>
            </a: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（講義）・災害に強いまちをめざして～流山市の防災上の特性等～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講師：流山市市民生活部　防災危機管理課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（講義・模擬演習）・災害ボランティアセンターの機能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～運営者の役割・被災者への配慮～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・災害ボランティアセンターの運営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講師：公益社団法人　ＳＬ災害ボランティアネットワーク　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内容は変更になる場合もあります。　　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費用：無料　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定員：①２０名②３０名（先着順、定員になり次第締め切り）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持ち物等：①②筆記用具、飲み物、マスク　②昼食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/>
            <a:endParaRPr lang="en-US" altLang="ja-JP" sz="15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34A192-3A7C-B7A4-8BEF-F98BA020FA4B}"/>
              </a:ext>
            </a:extLst>
          </p:cNvPr>
          <p:cNvSpPr txBox="1"/>
          <p:nvPr/>
        </p:nvSpPr>
        <p:spPr>
          <a:xfrm>
            <a:off x="-6113003" y="8280176"/>
            <a:ext cx="5476704" cy="670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94200" indent="-4394200"/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①②会場：流山市ケアセンター（平和台２丁目）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/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①②申込み受付：９月２１日（土）より　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966F0B-2AAD-B280-DA5A-CC5874A8105A}"/>
              </a:ext>
            </a:extLst>
          </p:cNvPr>
          <p:cNvSpPr txBox="1"/>
          <p:nvPr/>
        </p:nvSpPr>
        <p:spPr>
          <a:xfrm>
            <a:off x="-6441985" y="1414327"/>
            <a:ext cx="61346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94200" indent="-4394200"/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▽持ち物等：筆記用具、飲み物、マスク、動きやすい服装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/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▽その他：手話通訳・要約筆記の用意があります。必要な方はお申し出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/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ください。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/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▽申し込み先：電話、ＦＡＸまたはＥメールでボランティアセンターに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/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お申し込みください。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2444751" y="4756466"/>
            <a:ext cx="3062880" cy="354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流山市ケアセンター</a:t>
            </a:r>
            <a:r>
              <a:rPr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endParaRPr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サブタイトル 2">
            <a:extLst>
              <a:ext uri="{FF2B5EF4-FFF2-40B4-BE49-F238E27FC236}">
                <a16:creationId xmlns:a16="http://schemas.microsoft.com/office/drawing/2014/main" id="{EC262F97-99E0-CA75-B8FB-FC7CEC08440E}"/>
              </a:ext>
            </a:extLst>
          </p:cNvPr>
          <p:cNvSpPr txBox="1">
            <a:spLocks/>
          </p:cNvSpPr>
          <p:nvPr/>
        </p:nvSpPr>
        <p:spPr>
          <a:xfrm>
            <a:off x="282577" y="2019301"/>
            <a:ext cx="6993004" cy="2686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会場：流山市ケアセンター　研修室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費用：無料　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持ち物等：①②筆記用具、飲み物、マスク、動きやすい服装</a:t>
            </a:r>
            <a:b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②昼食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defTabSz="914400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お申し込みについて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①②共通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申込み受付：令和６年９月２１日（土）より（先着順）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申込み先　：電話・ファックス、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メールでボランティアセンターにお申し込み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ください 。（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電話は土日祝休館）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☆メールの方は「①災害ボランティア入門講座　申込み」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「②コーディネーター養成講座」申込み」とご入力ください。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☆氏名（ふりがな）・住所・連絡先をお伝えください。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394200" indent="-4394200" algn="l"/>
            <a:r>
              <a:rPr lang="ja-JP" altLang="en-US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</a:t>
            </a:r>
            <a:endParaRPr lang="en-US" altLang="ja-JP" sz="15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32D0B8-A235-959D-94DC-2824F8DBC6FC}"/>
              </a:ext>
            </a:extLst>
          </p:cNvPr>
          <p:cNvSpPr txBox="1"/>
          <p:nvPr/>
        </p:nvSpPr>
        <p:spPr>
          <a:xfrm>
            <a:off x="1420704" y="10306291"/>
            <a:ext cx="5361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この事業は、赤い羽根共同募金の助成を受け実施しています。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7BE0169-1692-332B-27B9-AC7BE7213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44" y="9980060"/>
            <a:ext cx="633413" cy="633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5763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941</TotalTime>
  <Words>1186</Words>
  <Application>Microsoft Office PowerPoint</Application>
  <PresentationFormat>ユーザー設定</PresentationFormat>
  <Paragraphs>111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HG丸ｺﾞｼｯｸM-PRO</vt:lpstr>
      <vt:lpstr>UD デジタル 教科書体 NK-B</vt:lpstr>
      <vt:lpstr>UD デジタル 教科書体 NK-R</vt:lpstr>
      <vt:lpstr>UD デジタル 教科書体 NP-B</vt:lpstr>
      <vt:lpstr>UD デジタル 教科書体 NP-R</vt:lpstr>
      <vt:lpstr>游明朝</vt:lpstr>
      <vt:lpstr>Arial</vt:lpstr>
      <vt:lpstr>Calibri</vt:lpstr>
      <vt:lpstr>Calibri Light</vt:lpstr>
      <vt:lpstr>Office テーマ</vt:lpstr>
      <vt:lpstr> ①災害ボランティア入門講座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災害ボランティア・支援者養成講座</dc:title>
  <dc:creator>谷津田 陽子</dc:creator>
  <cp:lastModifiedBy>谷津田 陽子</cp:lastModifiedBy>
  <cp:revision>71</cp:revision>
  <cp:lastPrinted>2024-09-06T06:28:07Z</cp:lastPrinted>
  <dcterms:created xsi:type="dcterms:W3CDTF">2022-02-07T07:46:04Z</dcterms:created>
  <dcterms:modified xsi:type="dcterms:W3CDTF">2024-09-06T06:29:06Z</dcterms:modified>
</cp:coreProperties>
</file>